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8"/>
  </p:notesMasterIdLst>
  <p:handoutMasterIdLst>
    <p:handoutMasterId r:id="rId29"/>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99" r:id="rId23"/>
    <p:sldId id="300" r:id="rId24"/>
    <p:sldId id="301" r:id="rId25"/>
    <p:sldId id="302"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7" autoAdjust="0"/>
    <p:restoredTop sz="66049"/>
  </p:normalViewPr>
  <p:slideViewPr>
    <p:cSldViewPr snapToGrid="0">
      <p:cViewPr varScale="1">
        <p:scale>
          <a:sx n="78" d="100"/>
          <a:sy n="78" d="100"/>
        </p:scale>
        <p:origin x="2640"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9/6/24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2024-09-06</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17</a:t>
            </a:fld>
            <a:endParaRPr lang="en-CA"/>
          </a:p>
        </p:txBody>
      </p:sp>
    </p:spTree>
    <p:extLst>
      <p:ext uri="{BB962C8B-B14F-4D97-AF65-F5344CB8AC3E}">
        <p14:creationId xmlns:p14="http://schemas.microsoft.com/office/powerpoint/2010/main" val="559863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18</a:t>
            </a:fld>
            <a:endParaRPr lang="en-CA"/>
          </a:p>
        </p:txBody>
      </p:sp>
    </p:spTree>
    <p:extLst>
      <p:ext uri="{BB962C8B-B14F-4D97-AF65-F5344CB8AC3E}">
        <p14:creationId xmlns:p14="http://schemas.microsoft.com/office/powerpoint/2010/main" val="2088610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19</a:t>
            </a:fld>
            <a:endParaRPr lang="en-CA"/>
          </a:p>
        </p:txBody>
      </p:sp>
    </p:spTree>
    <p:extLst>
      <p:ext uri="{BB962C8B-B14F-4D97-AF65-F5344CB8AC3E}">
        <p14:creationId xmlns:p14="http://schemas.microsoft.com/office/powerpoint/2010/main" val="380923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20</a:t>
            </a:fld>
            <a:endParaRPr lang="en-CA"/>
          </a:p>
        </p:txBody>
      </p:sp>
    </p:spTree>
    <p:extLst>
      <p:ext uri="{BB962C8B-B14F-4D97-AF65-F5344CB8AC3E}">
        <p14:creationId xmlns:p14="http://schemas.microsoft.com/office/powerpoint/2010/main" val="128831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pyomeca.github.io/overview/" TargetMode="External"/><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75606566-E7BA-8159-9EB7-56C31A3185FC}"/>
              </a:ext>
            </a:extLst>
          </p:cNvPr>
          <p:cNvSpPr txBox="1"/>
          <p:nvPr/>
        </p:nvSpPr>
        <p:spPr>
          <a:xfrm>
            <a:off x="587829" y="2939143"/>
            <a:ext cx="7282542" cy="2246769"/>
          </a:xfrm>
          <a:prstGeom prst="rect">
            <a:avLst/>
          </a:prstGeom>
          <a:noFill/>
        </p:spPr>
        <p:txBody>
          <a:bodyPr wrap="square" rtlCol="0">
            <a:spAutoFit/>
          </a:bodyPr>
          <a:lstStyle/>
          <a:p>
            <a:r>
              <a:rPr lang="en-CA" sz="2000" b="1" dirty="0"/>
              <a:t>From the creators: </a:t>
            </a:r>
          </a:p>
          <a:p>
            <a:r>
              <a:rPr lang="en-CA" sz="2000" dirty="0"/>
              <a:t>- “Pyomeca introduces a concise interface to read, analyse, visualize and plot biomechanical data”</a:t>
            </a:r>
          </a:p>
          <a:p>
            <a:r>
              <a:rPr lang="en-CA" sz="2000" dirty="0"/>
              <a:t>- Such data are typically </a:t>
            </a:r>
            <a:r>
              <a:rPr lang="en-CA" sz="2000" i="1" dirty="0"/>
              <a:t>multi-dimensional</a:t>
            </a:r>
            <a:r>
              <a:rPr lang="en-CA" sz="2000" dirty="0"/>
              <a:t>, such as joint angles with associated axes, degrees of freedom and time frames.</a:t>
            </a:r>
          </a:p>
          <a:p>
            <a:endParaRPr lang="en-CA" sz="2000" dirty="0"/>
          </a:p>
        </p:txBody>
      </p:sp>
      <p:pic>
        <p:nvPicPr>
          <p:cNvPr id="8" name="Graphic 7">
            <a:extLst>
              <a:ext uri="{FF2B5EF4-FFF2-40B4-BE49-F238E27FC236}">
                <a16:creationId xmlns:a16="http://schemas.microsoft.com/office/drawing/2014/main" id="{A5DC107B-A2A5-CEEC-7891-AF43541A62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0371" y="2682421"/>
            <a:ext cx="3500391" cy="3372523"/>
          </a:xfrm>
          <a:prstGeom prst="rect">
            <a:avLst/>
          </a:prstGeom>
        </p:spPr>
      </p:pic>
      <p:sp>
        <p:nvSpPr>
          <p:cNvPr id="9" name="TextBox 8">
            <a:extLst>
              <a:ext uri="{FF2B5EF4-FFF2-40B4-BE49-F238E27FC236}">
                <a16:creationId xmlns:a16="http://schemas.microsoft.com/office/drawing/2014/main" id="{7DF067AD-B7E4-3E14-31A5-78DCC0F28E8F}"/>
              </a:ext>
            </a:extLst>
          </p:cNvPr>
          <p:cNvSpPr txBox="1"/>
          <p:nvPr/>
        </p:nvSpPr>
        <p:spPr>
          <a:xfrm>
            <a:off x="7209063" y="6087140"/>
            <a:ext cx="4823005" cy="369332"/>
          </a:xfrm>
          <a:prstGeom prst="rect">
            <a:avLst/>
          </a:prstGeom>
          <a:noFill/>
        </p:spPr>
        <p:txBody>
          <a:bodyPr wrap="square" rtlCol="0">
            <a:spAutoFit/>
          </a:bodyPr>
          <a:lstStyle/>
          <a:p>
            <a:r>
              <a:rPr lang="en-CA" dirty="0"/>
              <a:t>Typical structure for biomechanical data</a:t>
            </a:r>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10;&#10;Description automatically generated">
            <a:extLst>
              <a:ext uri="{FF2B5EF4-FFF2-40B4-BE49-F238E27FC236}">
                <a16:creationId xmlns:a16="http://schemas.microsoft.com/office/drawing/2014/main" id="{0D30823F-254E-D514-2722-0E4347330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335" y="2640459"/>
            <a:ext cx="9436748" cy="4217541"/>
          </a:xfrm>
          <a:prstGeom prst="rect">
            <a:avLst/>
          </a:prstGeom>
        </p:spPr>
      </p:pic>
    </p:spTree>
    <p:extLst>
      <p:ext uri="{BB962C8B-B14F-4D97-AF65-F5344CB8AC3E}">
        <p14:creationId xmlns:p14="http://schemas.microsoft.com/office/powerpoint/2010/main" val="352896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main functionalities (classes)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BC602B53-FEFC-0989-06C1-30FF52EFBDD7}"/>
              </a:ext>
            </a:extLst>
          </p:cNvPr>
          <p:cNvSpPr txBox="1"/>
          <p:nvPr/>
        </p:nvSpPr>
        <p:spPr>
          <a:xfrm>
            <a:off x="425904" y="2764572"/>
            <a:ext cx="6236153" cy="707886"/>
          </a:xfrm>
          <a:prstGeom prst="rect">
            <a:avLst/>
          </a:prstGeom>
          <a:noFill/>
        </p:spPr>
        <p:txBody>
          <a:bodyPr wrap="square">
            <a:spAutoFit/>
          </a:bodyPr>
          <a:lstStyle/>
          <a:p>
            <a:r>
              <a:rPr lang="en-CA" sz="2000" dirty="0"/>
              <a:t>Interactive visualization of main functionalities available on line: https://</a:t>
            </a:r>
            <a:r>
              <a:rPr lang="en-CA" sz="2000" dirty="0" err="1"/>
              <a:t>pyomeca.github.io</a:t>
            </a:r>
            <a:r>
              <a:rPr lang="en-CA" sz="2000" dirty="0"/>
              <a:t>/overview/</a:t>
            </a:r>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spTree>
    <p:extLst>
      <p:ext uri="{BB962C8B-B14F-4D97-AF65-F5344CB8AC3E}">
        <p14:creationId xmlns:p14="http://schemas.microsoft.com/office/powerpoint/2010/main" val="397167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Pyomeca: Data Array accessor</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8" name="Picture 7" descr="A screenshot of a computer&#10;&#10;Description automatically generated">
            <a:hlinkClick r:id="rId3"/>
            <a:extLst>
              <a:ext uri="{FF2B5EF4-FFF2-40B4-BE49-F238E27FC236}">
                <a16:creationId xmlns:a16="http://schemas.microsoft.com/office/drawing/2014/main" id="{00C75743-B322-37A6-D397-596E7984A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0991" y="59298"/>
            <a:ext cx="3764183" cy="6411520"/>
          </a:xfrm>
          <a:prstGeom prst="rect">
            <a:avLst/>
          </a:prstGeom>
        </p:spPr>
      </p:pic>
      <p:cxnSp>
        <p:nvCxnSpPr>
          <p:cNvPr id="9" name="Straight Arrow Connector 8">
            <a:extLst>
              <a:ext uri="{FF2B5EF4-FFF2-40B4-BE49-F238E27FC236}">
                <a16:creationId xmlns:a16="http://schemas.microsoft.com/office/drawing/2014/main" id="{E208639C-DECD-FDC0-F999-3E066B842D41}"/>
              </a:ext>
            </a:extLst>
          </p:cNvPr>
          <p:cNvCxnSpPr/>
          <p:nvPr/>
        </p:nvCxnSpPr>
        <p:spPr>
          <a:xfrm>
            <a:off x="7527471" y="3559629"/>
            <a:ext cx="19267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6236153" cy="400110"/>
          </a:xfrm>
          <a:prstGeom prst="rect">
            <a:avLst/>
          </a:prstGeom>
          <a:noFill/>
        </p:spPr>
        <p:txBody>
          <a:bodyPr wrap="square">
            <a:spAutoFit/>
          </a:bodyPr>
          <a:lstStyle/>
          <a:p>
            <a:r>
              <a:rPr lang="en-CA" sz="2000" dirty="0"/>
              <a:t>Normalize amplitude example</a:t>
            </a:r>
          </a:p>
        </p:txBody>
      </p:sp>
      <p:pic>
        <p:nvPicPr>
          <p:cNvPr id="12" name="Picture 11" descr="A close-up of a code&#10;&#10;Description automatically generated">
            <a:extLst>
              <a:ext uri="{FF2B5EF4-FFF2-40B4-BE49-F238E27FC236}">
                <a16:creationId xmlns:a16="http://schemas.microsoft.com/office/drawing/2014/main" id="{041BD169-2FF5-48E0-8FB8-B17180C24F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904" y="3197273"/>
            <a:ext cx="7772400" cy="1140072"/>
          </a:xfrm>
          <a:prstGeom prst="rect">
            <a:avLst/>
          </a:prstGeom>
        </p:spPr>
      </p:pic>
      <p:pic>
        <p:nvPicPr>
          <p:cNvPr id="14" name="Picture 13" descr="A graph with red lines&#10;&#10;Description automatically generated">
            <a:extLst>
              <a:ext uri="{FF2B5EF4-FFF2-40B4-BE49-F238E27FC236}">
                <a16:creationId xmlns:a16="http://schemas.microsoft.com/office/drawing/2014/main" id="{3586A2EF-2AEC-A893-4570-213E51FE6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904" y="4313994"/>
            <a:ext cx="3108807" cy="2245498"/>
          </a:xfrm>
          <a:prstGeom prst="rect">
            <a:avLst/>
          </a:prstGeom>
        </p:spPr>
      </p:pic>
      <p:pic>
        <p:nvPicPr>
          <p:cNvPr id="16" name="Picture 15" descr="A graph with a blue line&#10;&#10;Description automatically generated">
            <a:extLst>
              <a:ext uri="{FF2B5EF4-FFF2-40B4-BE49-F238E27FC236}">
                <a16:creationId xmlns:a16="http://schemas.microsoft.com/office/drawing/2014/main" id="{0F57D0C8-270D-D6EE-A319-23602939F9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71721" y="4335117"/>
            <a:ext cx="2823684" cy="2135701"/>
          </a:xfrm>
          <a:prstGeom prst="rect">
            <a:avLst/>
          </a:prstGeom>
        </p:spPr>
      </p:pic>
    </p:spTree>
    <p:extLst>
      <p:ext uri="{BB962C8B-B14F-4D97-AF65-F5344CB8AC3E}">
        <p14:creationId xmlns:p14="http://schemas.microsoft.com/office/powerpoint/2010/main" val="170238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323439"/>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Set environment before starting  </a:t>
            </a:r>
            <a:r>
              <a:rPr lang="en-CA" sz="2000" dirty="0" err="1">
                <a:effectLst/>
                <a:latin typeface="Monaco" pitchFamily="2" charset="77"/>
              </a:rPr>
              <a:t>conda</a:t>
            </a:r>
            <a:r>
              <a:rPr lang="en-CA" sz="2000" dirty="0">
                <a:effectLst/>
                <a:latin typeface="Monaco" pitchFamily="2" charset="77"/>
              </a:rPr>
              <a:t> activate esmac-2024-seminar</a:t>
            </a:r>
            <a:endParaRPr lang="en-CA" sz="2000" dirty="0"/>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4156370"/>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Module comparison/summary</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10" name="TextBox 9">
            <a:extLst>
              <a:ext uri="{FF2B5EF4-FFF2-40B4-BE49-F238E27FC236}">
                <a16:creationId xmlns:a16="http://schemas.microsoft.com/office/drawing/2014/main" id="{8AF43877-F2C5-51B7-2668-C12B81BFA1DA}"/>
              </a:ext>
            </a:extLst>
          </p:cNvPr>
          <p:cNvSpPr txBox="1"/>
          <p:nvPr/>
        </p:nvSpPr>
        <p:spPr>
          <a:xfrm>
            <a:off x="425904" y="2764572"/>
            <a:ext cx="10334625" cy="3785652"/>
          </a:xfrm>
          <a:prstGeom prst="rect">
            <a:avLst/>
          </a:prstGeom>
          <a:noFill/>
        </p:spPr>
        <p:txBody>
          <a:bodyPr wrap="square">
            <a:spAutoFit/>
          </a:bodyPr>
          <a:lstStyle/>
          <a:p>
            <a:r>
              <a:rPr lang="en-CA" sz="2000" dirty="0"/>
              <a:t>Summary: </a:t>
            </a:r>
          </a:p>
          <a:p>
            <a:pPr marL="342900" indent="-342900">
              <a:buFont typeface="Arial" panose="020B0604020202020204" pitchFamily="34" charset="0"/>
              <a:buChar char="•"/>
            </a:pPr>
            <a:r>
              <a:rPr lang="en-CA" sz="2000" dirty="0"/>
              <a:t>ezc3d is a solid tool to import c3d files</a:t>
            </a:r>
          </a:p>
          <a:p>
            <a:pPr marL="342900" indent="-342900">
              <a:buFont typeface="Arial" panose="020B0604020202020204" pitchFamily="34" charset="0"/>
              <a:buChar char="•"/>
            </a:pPr>
            <a:r>
              <a:rPr lang="en-CA" sz="2000" dirty="0" err="1"/>
              <a:t>Kineticstoolkit</a:t>
            </a:r>
            <a:r>
              <a:rPr lang="en-CA" sz="2000" dirty="0"/>
              <a:t> is easier for the beginner user</a:t>
            </a:r>
          </a:p>
          <a:p>
            <a:pPr marL="342900" indent="-342900">
              <a:buFont typeface="Arial" panose="020B0604020202020204" pitchFamily="34" charset="0"/>
              <a:buChar char="•"/>
            </a:pPr>
            <a:r>
              <a:rPr lang="en-CA" sz="2000" dirty="0"/>
              <a:t>Pyomeca useful for hard core data manipulations (e.g. rotational matrices), but scary under the hood</a:t>
            </a:r>
          </a:p>
          <a:p>
            <a:pPr marL="342900" indent="-342900">
              <a:buFont typeface="Arial" panose="020B0604020202020204" pitchFamily="34" charset="0"/>
              <a:buChar char="•"/>
            </a:pPr>
            <a:endParaRPr lang="en-CA" sz="2000" dirty="0"/>
          </a:p>
          <a:p>
            <a:r>
              <a:rPr lang="en-CA" sz="2000" dirty="0"/>
              <a:t>What we (I) suggest:</a:t>
            </a:r>
          </a:p>
          <a:p>
            <a:pPr marL="342900" indent="-342900">
              <a:buFont typeface="Arial" panose="020B0604020202020204" pitchFamily="34" charset="0"/>
              <a:buChar char="•"/>
            </a:pPr>
            <a:r>
              <a:rPr lang="en-CA" sz="2000" dirty="0"/>
              <a:t>Use ezc3d for basic import</a:t>
            </a:r>
          </a:p>
          <a:p>
            <a:pPr marL="342900" indent="-342900">
              <a:buFont typeface="Arial" panose="020B0604020202020204" pitchFamily="34" charset="0"/>
              <a:buChar char="•"/>
            </a:pPr>
            <a:r>
              <a:rPr lang="en-CA" sz="2000" dirty="0"/>
              <a:t>Build and reuse your own lab scripts to access markers/analog data</a:t>
            </a:r>
          </a:p>
          <a:p>
            <a:pPr marL="342900" indent="-342900">
              <a:buFont typeface="Arial" panose="020B0604020202020204" pitchFamily="34" charset="0"/>
              <a:buChar char="•"/>
            </a:pPr>
            <a:r>
              <a:rPr lang="en-CA" sz="2000" dirty="0"/>
              <a:t>Pick and toolbox (</a:t>
            </a:r>
            <a:r>
              <a:rPr lang="en-CA" sz="2000" dirty="0" err="1"/>
              <a:t>kineticstoolkit</a:t>
            </a:r>
            <a:r>
              <a:rPr lang="en-CA" sz="2000" dirty="0"/>
              <a:t>/pyomeca) and master it. </a:t>
            </a:r>
          </a:p>
          <a:p>
            <a:pPr marL="342900" indent="-342900">
              <a:buFont typeface="Arial" panose="020B0604020202020204" pitchFamily="34" charset="0"/>
              <a:buChar char="•"/>
            </a:pPr>
            <a:r>
              <a:rPr lang="en-CA" sz="2000" dirty="0"/>
              <a:t>If you need new functionalities develop them and contribute back to the community by updating your toolbox of choice</a:t>
            </a:r>
          </a:p>
        </p:txBody>
      </p:sp>
    </p:spTree>
    <p:extLst>
      <p:ext uri="{BB962C8B-B14F-4D97-AF65-F5344CB8AC3E}">
        <p14:creationId xmlns:p14="http://schemas.microsoft.com/office/powerpoint/2010/main" val="3639833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4833374"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is awesome for loading c3d files </a:t>
            </a:r>
          </a:p>
          <a:p>
            <a:pPr marL="285750" indent="-285750">
              <a:buFont typeface="Arial" panose="020B0604020202020204" pitchFamily="34" charset="0"/>
              <a:buChar char="•"/>
            </a:pPr>
            <a:r>
              <a:rPr lang="en-CA" dirty="0" err="1"/>
              <a:t>Kineticstoolkit</a:t>
            </a:r>
            <a:r>
              <a:rPr lang="en-CA" dirty="0"/>
              <a:t> for beginners</a:t>
            </a:r>
          </a:p>
          <a:p>
            <a:pPr marL="285750" indent="-285750">
              <a:buFont typeface="Arial" panose="020B0604020202020204" pitchFamily="34" charset="0"/>
              <a:buChar char="•"/>
            </a:pPr>
            <a:r>
              <a:rPr lang="en-CA" dirty="0"/>
              <a:t>Pyomeca for advanced </a:t>
            </a:r>
            <a:r>
              <a:rPr lang="en-CA"/>
              <a:t>data manipulations</a:t>
            </a:r>
            <a:endParaRPr lang="en-CA" dirty="0"/>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3590</TotalTime>
  <Words>1526</Words>
  <Application>Microsoft Macintosh PowerPoint</Application>
  <PresentationFormat>Widescreen</PresentationFormat>
  <Paragraphs>189</Paragraphs>
  <Slides>21</Slides>
  <Notes>20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21</vt:i4>
      </vt:variant>
    </vt:vector>
  </HeadingPairs>
  <TitlesOfParts>
    <vt:vector size="29" baseType="lpstr">
      <vt:lpstr>Aptos</vt:lpstr>
      <vt:lpstr>Arial</vt:lpstr>
      <vt:lpstr>Calibri</vt:lpstr>
      <vt:lpstr>Monaco</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59</cp:revision>
  <dcterms:created xsi:type="dcterms:W3CDTF">2024-07-25T14:23:08Z</dcterms:created>
  <dcterms:modified xsi:type="dcterms:W3CDTF">2024-09-06T12:38:31Z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